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1"/>
  </p:notesMasterIdLst>
  <p:sldIdLst>
    <p:sldId id="256" r:id="rId2"/>
    <p:sldId id="280" r:id="rId3"/>
    <p:sldId id="281" r:id="rId4"/>
    <p:sldId id="283" r:id="rId5"/>
    <p:sldId id="284" r:id="rId6"/>
    <p:sldId id="285" r:id="rId7"/>
    <p:sldId id="286" r:id="rId8"/>
    <p:sldId id="287" r:id="rId9"/>
    <p:sldId id="265" r:id="rId10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6187" autoAdjust="0"/>
  </p:normalViewPr>
  <p:slideViewPr>
    <p:cSldViewPr snapToGrid="0">
      <p:cViewPr varScale="1">
        <p:scale>
          <a:sx n="99" d="100"/>
          <a:sy n="99" d="100"/>
        </p:scale>
        <p:origin x="8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86465-640F-440E-82B6-7C90C1C94649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A8854-1FFE-444E-A22B-36E0A2D7F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1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839788" y="1619250"/>
            <a:ext cx="7847012" cy="1352550"/>
          </a:xfrm>
          <a:prstGeom prst="rect">
            <a:avLst/>
          </a:prstGeom>
          <a:solidFill>
            <a:srgbClr val="CCCCCC">
              <a:alpha val="45097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sr-Latn-CS" sz="2000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939800" y="1990725"/>
            <a:ext cx="767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>
              <a:defRPr/>
            </a:pPr>
            <a:r>
              <a:rPr lang="pl-PL" dirty="0" smtClean="0"/>
              <a:t>Univerzitet </a:t>
            </a:r>
            <a:r>
              <a:rPr lang="sr-Latn-RS" dirty="0" smtClean="0"/>
              <a:t>u Nišu</a:t>
            </a:r>
            <a:r>
              <a:rPr lang="en-US" dirty="0" smtClean="0">
                <a:solidFill>
                  <a:srgbClr val="330099"/>
                </a:solidFill>
              </a:rPr>
              <a:t/>
            </a:r>
            <a:br>
              <a:rPr lang="en-US" dirty="0" smtClean="0">
                <a:solidFill>
                  <a:srgbClr val="330099"/>
                </a:solidFill>
              </a:rPr>
            </a:br>
            <a:r>
              <a:rPr lang="sr-Latn-RS" b="1" dirty="0" smtClean="0">
                <a:solidFill>
                  <a:srgbClr val="330099"/>
                </a:solidFill>
              </a:rPr>
              <a:t>Fakultet</a:t>
            </a:r>
            <a:r>
              <a:rPr lang="sr-Latn-RS" b="1" baseline="0" dirty="0" smtClean="0">
                <a:solidFill>
                  <a:srgbClr val="330099"/>
                </a:solidFill>
              </a:rPr>
              <a:t> Zaštite </a:t>
            </a:r>
            <a:r>
              <a:rPr lang="en-US" b="1" baseline="0" dirty="0" smtClean="0">
                <a:solidFill>
                  <a:srgbClr val="330099"/>
                </a:solidFill>
              </a:rPr>
              <a:t>n</a:t>
            </a:r>
            <a:r>
              <a:rPr lang="sr-Latn-RS" b="1" baseline="0" dirty="0" smtClean="0">
                <a:solidFill>
                  <a:srgbClr val="330099"/>
                </a:solidFill>
              </a:rPr>
              <a:t>a </a:t>
            </a:r>
            <a:r>
              <a:rPr lang="en-US" b="1" baseline="0" dirty="0" smtClean="0">
                <a:solidFill>
                  <a:srgbClr val="330099"/>
                </a:solidFill>
              </a:rPr>
              <a:t>r</a:t>
            </a:r>
            <a:r>
              <a:rPr lang="sr-Latn-RS" b="1" baseline="0" dirty="0" smtClean="0">
                <a:solidFill>
                  <a:srgbClr val="330099"/>
                </a:solidFill>
              </a:rPr>
              <a:t>adu </a:t>
            </a:r>
            <a:endParaRPr lang="sr-Latn-RS" b="1" dirty="0" smtClean="0">
              <a:solidFill>
                <a:srgbClr val="330099"/>
              </a:solidFill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838200" y="1619250"/>
            <a:ext cx="1588" cy="135255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505200"/>
            <a:ext cx="7772400" cy="6858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algn="ctr">
              <a:spcBef>
                <a:spcPct val="20000"/>
              </a:spcBef>
              <a:buClr>
                <a:srgbClr val="FF0000"/>
              </a:buCl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762000"/>
          </a:xfrm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Tx/>
              <a:buNone/>
              <a:defRPr sz="1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8665E16F-616C-498A-9F90-E033FC3C05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77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D33AC-7357-42C9-B600-FC7963A11C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05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2B0FB-B84C-4C85-B36C-A957242773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6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0828"/>
            <a:ext cx="8229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FE50-2223-4EBA-97FA-364FD51D1B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99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31827-AC03-4A4F-AA6E-31C75F1A00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76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508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508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BD4B1-5A41-4F32-B7C0-0254A97F8D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2416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A9FE-5789-46C9-861A-E2568F569B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67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8D8F3-81D8-4953-BD11-BA0FF41AD5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50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35F1B-FF6D-4272-ADDC-E0489DC07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805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43FF-6DDB-424A-8875-DF6B4237B6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43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0428-9499-4C18-B0AD-CB737C331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6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57175" y="304800"/>
            <a:ext cx="8610600" cy="533400"/>
          </a:xfrm>
          <a:prstGeom prst="rect">
            <a:avLst/>
          </a:prstGeom>
          <a:solidFill>
            <a:srgbClr val="CCCCCC">
              <a:alpha val="4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CS" sz="2800">
              <a:solidFill>
                <a:srgbClr val="330099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34290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342900" marR="0" lvl="2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342900" marR="0" lvl="3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342900" marR="0" lvl="4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33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330099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Serbia and Montenegro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330099"/>
                </a:solidFill>
                <a:latin typeface="Tahoma" charset="0"/>
              </a:defRPr>
            </a:lvl1pPr>
          </a:lstStyle>
          <a:p>
            <a:pPr>
              <a:defRPr/>
            </a:pPr>
            <a:fld id="{D2D420C2-06FB-4C05-B14D-A82AD4091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304800"/>
            <a:ext cx="0" cy="5334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33009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30099"/>
          </a:solidFill>
          <a:latin typeface="Tahoma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Tx/>
        <a:buChar char="•"/>
        <a:tabLst/>
        <a:defRPr sz="2000">
          <a:solidFill>
            <a:srgbClr val="330099"/>
          </a:solidFill>
          <a:latin typeface="+mn-lt"/>
          <a:ea typeface="+mn-ea"/>
          <a:cs typeface="+mn-cs"/>
        </a:defRPr>
      </a:lvl1pPr>
      <a:lvl2pPr marL="742950" marR="0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–"/>
        <a:tabLst/>
        <a:defRPr sz="1800">
          <a:solidFill>
            <a:srgbClr val="330099"/>
          </a:solidFill>
          <a:latin typeface="+mn-lt"/>
        </a:defRPr>
      </a:lvl2pPr>
      <a:lvl3pPr marL="1143000" marR="0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Tx/>
        <a:buChar char="•"/>
        <a:tabLst/>
        <a:defRPr sz="1600">
          <a:solidFill>
            <a:srgbClr val="330099"/>
          </a:solidFill>
          <a:latin typeface="+mn-lt"/>
        </a:defRPr>
      </a:lvl3pPr>
      <a:lvl4pPr marL="1600200" marR="0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–"/>
        <a:tabLst/>
        <a:defRPr sz="1400">
          <a:solidFill>
            <a:srgbClr val="330099"/>
          </a:solidFill>
          <a:latin typeface="+mn-lt"/>
        </a:defRPr>
      </a:lvl4pPr>
      <a:lvl5pPr marL="2057400" marR="0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FF0000"/>
        </a:buClr>
        <a:buSzTx/>
        <a:buFont typeface="Arial" charset="0"/>
        <a:buChar char="»"/>
        <a:tabLst/>
        <a:defRPr sz="1200">
          <a:solidFill>
            <a:srgbClr val="33009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»"/>
        <a:defRPr sz="1600">
          <a:solidFill>
            <a:srgbClr val="33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2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5.png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RAČUNARSKA TEHNIKA </a:t>
            </a:r>
            <a:br>
              <a:rPr lang="en-US"/>
            </a:br>
            <a:r>
              <a:rPr lang="en-US"/>
              <a:t>Aritmetičke osnove </a:t>
            </a:r>
            <a:r>
              <a:rPr lang="en-US" smtClean="0"/>
              <a:t>računara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89390"/>
            <a:ext cx="6400800" cy="762000"/>
          </a:xfrm>
        </p:spPr>
        <p:txBody>
          <a:bodyPr/>
          <a:lstStyle/>
          <a:p>
            <a:r>
              <a:rPr lang="en-US" b="1"/>
              <a:t>Predavanje </a:t>
            </a:r>
            <a:r>
              <a:rPr lang="en-US" b="1" smtClean="0"/>
              <a:t>4:</a:t>
            </a:r>
            <a:r>
              <a:rPr lang="en-US" smtClean="0"/>
              <a:t> </a:t>
            </a:r>
            <a:r>
              <a:rPr lang="en-US"/>
              <a:t>Logičke osnove </a:t>
            </a:r>
            <a:r>
              <a:rPr lang="en-US" smtClean="0"/>
              <a:t>računara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2343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Konjunkcija i disjunkcija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b="1" smtClean="0"/>
                  <a:t>Konjukcija</a:t>
                </a:r>
                <a:r>
                  <a:rPr lang="en-US" smtClean="0"/>
                  <a:t> – Logički </a:t>
                </a:r>
                <a:r>
                  <a:rPr lang="en-US"/>
                  <a:t>proizvod (logička </a:t>
                </a:r>
                <a:r>
                  <a:rPr lang="en-US" b="1"/>
                  <a:t>I</a:t>
                </a:r>
                <a:r>
                  <a:rPr lang="en-US"/>
                  <a:t> </a:t>
                </a:r>
                <a:r>
                  <a:rPr lang="en-US" smtClean="0"/>
                  <a:t>funkcija)</a:t>
                </a:r>
              </a:p>
              <a:p>
                <a:pPr lvl="1"/>
                <a:r>
                  <a:rPr lang="en-US"/>
                  <a:t>Elementarna konjukcija – Logički izraz koji ne sadrži disjunkciju</a:t>
                </a:r>
              </a:p>
              <a:p>
                <a:pPr lvl="1"/>
                <a:endParaRPr lang="en-US" smtClean="0"/>
              </a:p>
              <a:p>
                <a:r>
                  <a:rPr lang="en-US" b="1" smtClean="0"/>
                  <a:t>Disjunkcija</a:t>
                </a:r>
                <a:r>
                  <a:rPr lang="en-US" smtClean="0"/>
                  <a:t> – Logički zbir (logička </a:t>
                </a:r>
                <a:r>
                  <a:rPr lang="en-US" b="1" smtClean="0"/>
                  <a:t>ILI</a:t>
                </a:r>
                <a:r>
                  <a:rPr lang="en-US" smtClean="0"/>
                  <a:t> funkcija)</a:t>
                </a:r>
              </a:p>
              <a:p>
                <a:pPr lvl="1"/>
                <a:r>
                  <a:rPr lang="en-US" smtClean="0"/>
                  <a:t>Elementarna disjunkcija – Logički </a:t>
                </a:r>
                <a:r>
                  <a:rPr lang="en-US"/>
                  <a:t>izraz koji ne sadrži </a:t>
                </a:r>
                <a:r>
                  <a:rPr lang="en-US" smtClean="0"/>
                  <a:t>konjukciju</a:t>
                </a:r>
                <a:endParaRPr lang="en-US"/>
              </a:p>
              <a:p>
                <a:pPr lvl="1"/>
                <a:endParaRPr lang="en-US" smtClean="0"/>
              </a:p>
              <a:p>
                <a:r>
                  <a:rPr lang="en-US" smtClean="0"/>
                  <a:t>Disjunktivna forma</a:t>
                </a:r>
              </a:p>
              <a:p>
                <a:pPr lvl="1"/>
                <a:r>
                  <a:rPr lang="en-US" smtClean="0"/>
                  <a:t>Logički </a:t>
                </a:r>
                <a:r>
                  <a:rPr lang="en-US"/>
                  <a:t>izraz koji se sastoji od elementarnih konjukcija povezanih </a:t>
                </a:r>
                <a:r>
                  <a:rPr lang="en-US" smtClean="0"/>
                  <a:t>disjunkcijama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>
                        <a:latin typeface="Cambria Math" panose="02040503050406030204" pitchFamily="18" charset="0"/>
                      </a:rPr>
                      <m:t>2</m:t>
                    </m:r>
                    <m:r>
                      <a:rPr lang="it-IT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>
                        <a:latin typeface="Cambria Math" panose="02040503050406030204" pitchFamily="18" charset="0"/>
                      </a:rPr>
                      <m:t>1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i="1" baseline="-25000" smtClean="0">
                  <a:latin typeface="Cambria Math" panose="02040503050406030204" pitchFamily="18" charset="0"/>
                </a:endParaRPr>
              </a:p>
              <a:p>
                <a:pPr lvl="1"/>
                <a:endParaRPr lang="en-US" i="1" baseline="-25000">
                  <a:latin typeface="Cambria Math" panose="02040503050406030204" pitchFamily="18" charset="0"/>
                </a:endParaRPr>
              </a:p>
              <a:p>
                <a:r>
                  <a:rPr lang="en-US"/>
                  <a:t>Konjunktivna </a:t>
                </a:r>
                <a:r>
                  <a:rPr lang="en-US" smtClean="0"/>
                  <a:t>forma</a:t>
                </a:r>
              </a:p>
              <a:p>
                <a:pPr lvl="1"/>
                <a:r>
                  <a:rPr lang="en-US"/>
                  <a:t>L</a:t>
                </a:r>
                <a:r>
                  <a:rPr lang="en-US" smtClean="0"/>
                  <a:t>ogički </a:t>
                </a:r>
                <a:r>
                  <a:rPr lang="en-US"/>
                  <a:t>izraz koji se sastoji od elementarnih disjunkcija povezanih </a:t>
                </a:r>
                <a:r>
                  <a:rPr lang="en-US" smtClean="0"/>
                  <a:t>konjukcijama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-2500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 baseline="-2500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)(</m:t>
                    </m:r>
                    <m:acc>
                      <m:accPr>
                        <m:chr m:val="̅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baseline="-2500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i="1" baseline="-2500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15" t="-943" b="-9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3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Konjunkcija i disjunkcija – PKNF i PDNF</a:t>
            </a:r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50828"/>
                <a:ext cx="8550998" cy="4525963"/>
              </a:xfrm>
            </p:spPr>
            <p:txBody>
              <a:bodyPr/>
              <a:lstStyle/>
              <a:p>
                <a:r>
                  <a:rPr lang="en-US" smtClean="0"/>
                  <a:t>Potpuna disjunkcija (</a:t>
                </a:r>
                <a:r>
                  <a:rPr lang="en-US"/>
                  <a:t>maksterm</a:t>
                </a:r>
                <a:r>
                  <a:rPr lang="en-US" smtClean="0"/>
                  <a:t>)</a:t>
                </a:r>
              </a:p>
              <a:p>
                <a:pPr lvl="1"/>
                <a:r>
                  <a:rPr lang="en-US" smtClean="0"/>
                  <a:t>Logički </a:t>
                </a:r>
                <a:r>
                  <a:rPr lang="en-US"/>
                  <a:t>zbir u koji ulaze sve promenljive </a:t>
                </a:r>
              </a:p>
              <a:p>
                <a:r>
                  <a:rPr lang="en-US"/>
                  <a:t>Potpuna konjukcija (minterm</a:t>
                </a:r>
                <a:r>
                  <a:rPr lang="en-US" smtClean="0"/>
                  <a:t>)</a:t>
                </a:r>
              </a:p>
              <a:p>
                <a:pPr lvl="1"/>
                <a:r>
                  <a:rPr lang="en-US" smtClean="0"/>
                  <a:t>Logički </a:t>
                </a:r>
                <a:r>
                  <a:rPr lang="en-US"/>
                  <a:t>proizvod u koji ulaze sve </a:t>
                </a:r>
                <a:r>
                  <a:rPr lang="en-US" smtClean="0"/>
                  <a:t>promenljive</a:t>
                </a:r>
                <a:endParaRPr lang="en-US" smtClean="0"/>
              </a:p>
              <a:p>
                <a:r>
                  <a:rPr lang="en-US" smtClean="0"/>
                  <a:t>Potpuna </a:t>
                </a:r>
                <a:r>
                  <a:rPr lang="en-US"/>
                  <a:t>disjunktivna normalna forma (</a:t>
                </a:r>
                <a:r>
                  <a:rPr lang="en-US" b="1"/>
                  <a:t>PDNF</a:t>
                </a:r>
                <a:r>
                  <a:rPr lang="en-US" smtClean="0"/>
                  <a:t>)</a:t>
                </a:r>
                <a:r>
                  <a:rPr lang="en-US"/>
                  <a:t> </a:t>
                </a:r>
                <a:r>
                  <a:rPr lang="en-US" smtClean="0"/>
                  <a:t>funkcije</a:t>
                </a:r>
              </a:p>
              <a:p>
                <a:pPr lvl="1"/>
                <a:r>
                  <a:rPr lang="en-US"/>
                  <a:t>Prekidačka funkcija, izuzev konstante 0, se jedinstveno predstavlja sa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baseline="-2500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mtClean="0">
                    <a:solidFill>
                      <a:schemeClr val="tx2"/>
                    </a:solidFill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mtClean="0">
                    <a:solidFill>
                      <a:schemeClr val="tx2"/>
                    </a:solidFill>
                  </a:rPr>
                  <a:t>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mtClean="0"/>
                  <a:t>– potpuni </a:t>
                </a:r>
                <a:r>
                  <a:rPr lang="en-US"/>
                  <a:t>proizvodi koji odgovaraju onim vektorima  u kojima funkcija ima vrednost </a:t>
                </a:r>
                <a:r>
                  <a:rPr lang="en-US" smtClean="0"/>
                  <a:t>1</a:t>
                </a:r>
              </a:p>
              <a:p>
                <a:r>
                  <a:rPr lang="en-US" smtClean="0"/>
                  <a:t>Potpuna </a:t>
                </a:r>
                <a:r>
                  <a:rPr lang="en-US"/>
                  <a:t>konjuktivna normalna forma (</a:t>
                </a:r>
                <a:r>
                  <a:rPr lang="en-US" b="1"/>
                  <a:t>PKNF</a:t>
                </a:r>
                <a:r>
                  <a:rPr lang="en-US"/>
                  <a:t>) funkcije</a:t>
                </a:r>
              </a:p>
              <a:p>
                <a:pPr lvl="1"/>
                <a:r>
                  <a:rPr lang="en-US"/>
                  <a:t>Prekidačka funkcija, izuzev konstante </a:t>
                </a:r>
                <a:r>
                  <a:rPr lang="en-US" smtClean="0"/>
                  <a:t>1, </a:t>
                </a:r>
                <a:r>
                  <a:rPr lang="en-US"/>
                  <a:t>se jedinstveno predstavlja </a:t>
                </a:r>
                <a:r>
                  <a:rPr lang="en-US" smtClean="0"/>
                  <a:t>sa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, …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𝑖𝑚</m:t>
                        </m:r>
                      </m:sub>
                    </m:sSub>
                  </m:oMath>
                </a14:m>
                <a:endParaRPr lang="en-US" baseline="-25000"/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>
                    <a:solidFill>
                      <a:schemeClr val="tx2"/>
                    </a:solidFill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>
                    <a:solidFill>
                      <a:schemeClr val="tx2"/>
                    </a:solidFill>
                  </a:rPr>
                  <a:t>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𝑖𝑚</m:t>
                        </m:r>
                      </m:sub>
                    </m:sSub>
                  </m:oMath>
                </a14:m>
                <a:r>
                  <a:rPr lang="en-US"/>
                  <a:t> – potpune sume koje odgovaraju onim vektorima  u kojima funkcija ima vrednost 0</a:t>
                </a:r>
                <a:r>
                  <a:rPr lang="en-US" smtClean="0"/>
                  <a:t>. </a:t>
                </a:r>
                <a:endParaRPr lang="en-US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50828"/>
                <a:ext cx="8550998" cy="4525963"/>
              </a:xfrm>
              <a:blipFill rotWithShape="0">
                <a:blip r:embed="rId2"/>
                <a:stretch>
                  <a:fillRect l="-784" t="-943" r="-285" b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13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Konjunkcija i disjunkcija – PKNF i PDNF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9431"/>
            <a:ext cx="8686800" cy="2343528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PDNF:</a:t>
            </a:r>
            <a:endParaRPr lang="en-US"/>
          </a:p>
          <a:p>
            <a:pPr marL="0" indent="0">
              <a:buNone/>
            </a:pPr>
            <a:endParaRPr lang="en-US" sz="1000" smtClean="0"/>
          </a:p>
          <a:p>
            <a:pPr marL="0" indent="0">
              <a:buNone/>
            </a:pPr>
            <a:r>
              <a:rPr lang="en-US" smtClean="0"/>
              <a:t>PKNF:</a:t>
            </a:r>
          </a:p>
          <a:p>
            <a:endParaRPr lang="en-US" smtClean="0"/>
          </a:p>
          <a:p>
            <a:pPr marL="0" indent="0">
              <a:buNone/>
            </a:pPr>
            <a:r>
              <a:rPr lang="en-US" smtClean="0"/>
              <a:t>Dve </a:t>
            </a:r>
            <a:r>
              <a:rPr lang="en-US"/>
              <a:t>funkcije se mogu upoređivati samo ako se svedu na potpune forme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43" descr="Minter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35626"/>
            <a:ext cx="6269525" cy="3207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373281"/>
              </p:ext>
            </p:extLst>
          </p:nvPr>
        </p:nvGraphicFramePr>
        <p:xfrm>
          <a:off x="1707270" y="4239431"/>
          <a:ext cx="51371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6" name="Equation" r:id="rId4" imgW="2921000" imgH="228600" progId="Equation.3">
                  <p:embed/>
                </p:oleObj>
              </mc:Choice>
              <mc:Fallback>
                <p:oleObj name="Equation" r:id="rId4" imgW="2921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270" y="4239431"/>
                        <a:ext cx="5137150" cy="401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598842"/>
              </p:ext>
            </p:extLst>
          </p:nvPr>
        </p:nvGraphicFramePr>
        <p:xfrm>
          <a:off x="1707270" y="4750463"/>
          <a:ext cx="71485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" name="Equation" r:id="rId6" imgW="4064000" imgH="228600" progId="Equation.3">
                  <p:embed/>
                </p:oleObj>
              </mc:Choice>
              <mc:Fallback>
                <p:oleObj name="Equation" r:id="rId6" imgW="4064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7270" y="4750463"/>
                        <a:ext cx="7148512" cy="401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492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Minimalna forma funkcije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PDNF i PKNF najčešće sadrže više logičkih kola nego što </a:t>
            </a:r>
            <a:r>
              <a:rPr lang="en-US" smtClean="0"/>
              <a:t>je potrebno</a:t>
            </a:r>
          </a:p>
          <a:p>
            <a:pPr lvl="1"/>
            <a:r>
              <a:rPr lang="en-US" smtClean="0"/>
              <a:t>Minimalna konjuktivna </a:t>
            </a:r>
            <a:r>
              <a:rPr lang="en-US"/>
              <a:t>ili minimalna disjunktivna forma </a:t>
            </a:r>
            <a:r>
              <a:rPr lang="en-US" smtClean="0"/>
              <a:t>funkcije</a:t>
            </a:r>
          </a:p>
          <a:p>
            <a:endParaRPr lang="en-US" smtClean="0"/>
          </a:p>
          <a:p>
            <a:r>
              <a:rPr lang="en-US" smtClean="0"/>
              <a:t>Algebarski metodi</a:t>
            </a:r>
            <a:endParaRPr lang="en-US"/>
          </a:p>
          <a:p>
            <a:pPr lvl="1"/>
            <a:r>
              <a:rPr lang="en-US" smtClean="0"/>
              <a:t>Utvrđivanje </a:t>
            </a:r>
            <a:r>
              <a:rPr lang="en-US"/>
              <a:t>i odbacivanje fiktivnih </a:t>
            </a:r>
            <a:r>
              <a:rPr lang="en-US" smtClean="0"/>
              <a:t>argumenata</a:t>
            </a:r>
            <a:endParaRPr lang="en-US"/>
          </a:p>
          <a:p>
            <a:pPr lvl="1"/>
            <a:r>
              <a:rPr lang="en-US" smtClean="0"/>
              <a:t>Sažimanje </a:t>
            </a:r>
            <a:r>
              <a:rPr lang="en-US"/>
              <a:t>(izvlačenje zajedničkih činilaca</a:t>
            </a:r>
            <a:r>
              <a:rPr lang="en-US" smtClean="0"/>
              <a:t>)</a:t>
            </a:r>
            <a:endParaRPr lang="en-US"/>
          </a:p>
          <a:p>
            <a:pPr lvl="1"/>
            <a:r>
              <a:rPr lang="en-US" smtClean="0"/>
              <a:t>Dodavanje </a:t>
            </a:r>
            <a:r>
              <a:rPr lang="en-US"/>
              <a:t>neutralnih </a:t>
            </a:r>
            <a:r>
              <a:rPr lang="en-US" smtClean="0"/>
              <a:t>izraza</a:t>
            </a:r>
            <a:endParaRPr lang="en-US"/>
          </a:p>
          <a:p>
            <a:endParaRPr lang="en-US" smtClean="0"/>
          </a:p>
          <a:p>
            <a:r>
              <a:rPr lang="en-US" smtClean="0"/>
              <a:t>Tablični metodi</a:t>
            </a:r>
            <a:endParaRPr lang="en-US"/>
          </a:p>
          <a:p>
            <a:pPr lvl="1"/>
            <a:r>
              <a:rPr lang="en-US" smtClean="0"/>
              <a:t>Standardni tablični metod</a:t>
            </a:r>
            <a:endParaRPr lang="en-US"/>
          </a:p>
          <a:p>
            <a:pPr lvl="1"/>
            <a:r>
              <a:rPr lang="en-US" smtClean="0"/>
              <a:t>Kvajn-MekKlaskijev </a:t>
            </a:r>
            <a:r>
              <a:rPr lang="en-US"/>
              <a:t>(Quine-McCluskey</a:t>
            </a:r>
            <a:r>
              <a:rPr lang="en-US" smtClean="0"/>
              <a:t>) metod</a:t>
            </a:r>
            <a:endParaRPr lang="en-US"/>
          </a:p>
          <a:p>
            <a:pPr lvl="1"/>
            <a:r>
              <a:rPr lang="en-US" smtClean="0"/>
              <a:t>Karnoov </a:t>
            </a:r>
            <a:r>
              <a:rPr lang="en-US"/>
              <a:t>(Carnaugh</a:t>
            </a:r>
            <a:r>
              <a:rPr lang="en-US" smtClean="0"/>
              <a:t>) metod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3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Sinteza kola za aritmetičko sabiranje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Polusabirač</a:t>
            </a:r>
            <a:r>
              <a:rPr lang="en-US" smtClean="0"/>
              <a:t> – Sabiranje </a:t>
            </a:r>
            <a:r>
              <a:rPr lang="en-US"/>
              <a:t>dva jednobitna binarna </a:t>
            </a:r>
            <a:r>
              <a:rPr lang="en-US" smtClean="0"/>
              <a:t>broja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z="1200"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1"/>
            <a:endParaRPr lang="en-US" smtClean="0"/>
          </a:p>
          <a:p>
            <a:pPr lvl="1"/>
            <a:endParaRPr lang="en-US"/>
          </a:p>
          <a:p>
            <a:r>
              <a:rPr lang="en-US" b="1" smtClean="0"/>
              <a:t>Potpuni sabirač</a:t>
            </a:r>
            <a:r>
              <a:rPr lang="en-US" smtClean="0"/>
              <a:t> – Sabiranje </a:t>
            </a:r>
            <a:r>
              <a:rPr lang="en-US"/>
              <a:t>dva jednobitna binarna broja uzimanjem u obzir prethodno nastalog </a:t>
            </a:r>
            <a:r>
              <a:rPr lang="en-US" smtClean="0"/>
              <a:t>prenosa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aphicFrame>
        <p:nvGraphicFramePr>
          <p:cNvPr id="5" name="Group 1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008638"/>
              </p:ext>
            </p:extLst>
          </p:nvPr>
        </p:nvGraphicFramePr>
        <p:xfrm>
          <a:off x="1315871" y="1815223"/>
          <a:ext cx="1798528" cy="1314450"/>
        </p:xfrm>
        <a:graphic>
          <a:graphicData uri="http://schemas.openxmlformats.org/drawingml/2006/table">
            <a:tbl>
              <a:tblPr/>
              <a:tblGrid>
                <a:gridCol w="449632"/>
                <a:gridCol w="449632"/>
                <a:gridCol w="449632"/>
                <a:gridCol w="449632"/>
              </a:tblGrid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3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128466"/>
              </p:ext>
            </p:extLst>
          </p:nvPr>
        </p:nvGraphicFramePr>
        <p:xfrm>
          <a:off x="3740238" y="2027085"/>
          <a:ext cx="1103390" cy="687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6" name="Equation" r:id="rId3" imgW="660240" imgH="406080" progId="Equation.3">
                  <p:embed/>
                </p:oleObj>
              </mc:Choice>
              <mc:Fallback>
                <p:oleObj name="Equation" r:id="rId3" imgW="6602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238" y="2027085"/>
                        <a:ext cx="1103390" cy="6875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40" descr="Polusabirac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364" y="1798345"/>
            <a:ext cx="1908862" cy="1388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Group 1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427115"/>
              </p:ext>
            </p:extLst>
          </p:nvPr>
        </p:nvGraphicFramePr>
        <p:xfrm>
          <a:off x="1290253" y="4119549"/>
          <a:ext cx="2910555" cy="2352675"/>
        </p:xfrm>
        <a:graphic>
          <a:graphicData uri="http://schemas.openxmlformats.org/drawingml/2006/table">
            <a:tbl>
              <a:tblPr/>
              <a:tblGrid>
                <a:gridCol w="419398"/>
                <a:gridCol w="419398"/>
                <a:gridCol w="419398"/>
                <a:gridCol w="819442"/>
                <a:gridCol w="832919"/>
              </a:tblGrid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 (Zbir)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 (prenos)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0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11" descr="PotpuniSa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100214"/>
            <a:ext cx="3433649" cy="2382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45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Sinteza memorijskih kola – RS flipflop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RS </a:t>
            </a:r>
            <a:r>
              <a:rPr lang="sv-SE" smtClean="0"/>
              <a:t>flipflop – </a:t>
            </a:r>
            <a:r>
              <a:rPr lang="en-US" smtClean="0"/>
              <a:t>I </a:t>
            </a:r>
            <a:r>
              <a:rPr lang="en-US"/>
              <a:t>po prestanku delovanja ulaznog signala </a:t>
            </a:r>
            <a:r>
              <a:rPr lang="en-US" smtClean="0"/>
              <a:t>se zadržava logičko </a:t>
            </a:r>
            <a:r>
              <a:rPr lang="en-US"/>
              <a:t>stanje na izlazu (nula ili jedan</a:t>
            </a:r>
            <a:r>
              <a:rPr lang="en-US" smtClean="0"/>
              <a:t>)</a:t>
            </a:r>
          </a:p>
          <a:p>
            <a:r>
              <a:rPr lang="en-US" smtClean="0"/>
              <a:t>Stanje '1' </a:t>
            </a:r>
            <a:r>
              <a:rPr lang="en-US"/>
              <a:t>na </a:t>
            </a:r>
            <a:r>
              <a:rPr lang="en-US" smtClean="0"/>
              <a:t>izlazu:</a:t>
            </a:r>
          </a:p>
          <a:p>
            <a:pPr lvl="1"/>
            <a:r>
              <a:rPr lang="en-US" smtClean="0"/>
              <a:t>Ako </a:t>
            </a:r>
            <a:r>
              <a:rPr lang="en-US"/>
              <a:t>se setuje a zatim se ne </a:t>
            </a:r>
            <a:r>
              <a:rPr lang="en-US" smtClean="0"/>
              <a:t>resetuje</a:t>
            </a:r>
          </a:p>
          <a:p>
            <a:pPr lvl="1"/>
            <a:r>
              <a:rPr lang="en-US"/>
              <a:t>A</a:t>
            </a:r>
            <a:r>
              <a:rPr lang="en-US" smtClean="0"/>
              <a:t>ko </a:t>
            </a:r>
            <a:r>
              <a:rPr lang="en-US"/>
              <a:t>je već bio u setovanom stanju a ne resetuje se. </a:t>
            </a:r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5" name="Picture 112" descr="flipflo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131" y="3147218"/>
            <a:ext cx="3273755" cy="175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Group 1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377953"/>
              </p:ext>
            </p:extLst>
          </p:nvPr>
        </p:nvGraphicFramePr>
        <p:xfrm>
          <a:off x="5916644" y="3147218"/>
          <a:ext cx="2363487" cy="2773680"/>
        </p:xfrm>
        <a:graphic>
          <a:graphicData uri="http://schemas.openxmlformats.org/drawingml/2006/table">
            <a:tbl>
              <a:tblPr/>
              <a:tblGrid>
                <a:gridCol w="504154"/>
                <a:gridCol w="504154"/>
                <a:gridCol w="504154"/>
                <a:gridCol w="851025"/>
              </a:tblGrid>
              <a:tr h="26035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t=t</a:t>
                      </a:r>
                      <a:r>
                        <a:rPr kumimoji="0" lang="sl-SI" sz="1400" b="1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4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t=t</a:t>
                      </a:r>
                      <a:r>
                        <a:rPr kumimoji="0" lang="sl-SI" sz="1400" b="1" i="0" u="none" strike="noStrike" kern="1200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</a:t>
                      </a:r>
                      <a:r>
                        <a:rPr kumimoji="0" lang="sl-SI" sz="14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Qn+1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ND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60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Siemens Sans" pitchFamily="2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200" b="0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ND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1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245043"/>
              </p:ext>
            </p:extLst>
          </p:nvPr>
        </p:nvGraphicFramePr>
        <p:xfrm>
          <a:off x="1027191" y="5087078"/>
          <a:ext cx="43783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7" name="Equation" r:id="rId4" imgW="2476500" imgH="241300" progId="Equation.3">
                  <p:embed/>
                </p:oleObj>
              </mc:Choice>
              <mc:Fallback>
                <p:oleObj name="Equation" r:id="rId4" imgW="24765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91" y="5087078"/>
                        <a:ext cx="437832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708134"/>
              </p:ext>
            </p:extLst>
          </p:nvPr>
        </p:nvGraphicFramePr>
        <p:xfrm>
          <a:off x="1025432" y="5549040"/>
          <a:ext cx="46434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8" name="Equation" r:id="rId6" imgW="2641600" imgH="228600" progId="Equation.3">
                  <p:embed/>
                </p:oleObj>
              </mc:Choice>
              <mc:Fallback>
                <p:oleObj name="Equation" r:id="rId6" imgW="2641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432" y="5549040"/>
                        <a:ext cx="4643438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649164"/>
              </p:ext>
            </p:extLst>
          </p:nvPr>
        </p:nvGraphicFramePr>
        <p:xfrm>
          <a:off x="1025432" y="5991953"/>
          <a:ext cx="177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9" name="Equation" r:id="rId8" imgW="914400" imgH="228600" progId="Equation.3">
                  <p:embed/>
                </p:oleObj>
              </mc:Choice>
              <mc:Fallback>
                <p:oleObj name="Equation" r:id="rId8" imgW="914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432" y="5991953"/>
                        <a:ext cx="1778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155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Standardni tablični metod za minimizaciju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Formiranje tabele</a:t>
            </a:r>
          </a:p>
          <a:p>
            <a:r>
              <a:rPr lang="en-US" smtClean="0"/>
              <a:t>Precrtavanje u okviru vrste</a:t>
            </a:r>
          </a:p>
          <a:p>
            <a:r>
              <a:rPr lang="en-US" smtClean="0"/>
              <a:t>Precrtavanje u okviru kolona</a:t>
            </a:r>
          </a:p>
          <a:p>
            <a:r>
              <a:rPr lang="en-US" smtClean="0"/>
              <a:t>Izbor članova sa minimalnim brojem promenljivih</a:t>
            </a:r>
          </a:p>
          <a:p>
            <a:r>
              <a:rPr lang="en-US" smtClean="0"/>
              <a:t>Formiranje minimalne disjunktivne forme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r>
              <a:rPr lang="en-US" smtClean="0"/>
              <a:t>	MDF: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5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505671"/>
              </p:ext>
            </p:extLst>
          </p:nvPr>
        </p:nvGraphicFramePr>
        <p:xfrm>
          <a:off x="1172644" y="4203050"/>
          <a:ext cx="33178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6" name="Equation" r:id="rId3" imgW="1625600" imgH="241300" progId="Equation.3">
                  <p:embed/>
                </p:oleObj>
              </mc:Choice>
              <mc:Fallback>
                <p:oleObj name="Equation" r:id="rId3" imgW="1625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2644" y="4203050"/>
                        <a:ext cx="33178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509" y="3314015"/>
            <a:ext cx="3590805" cy="2480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5062762"/>
              </p:ext>
            </p:extLst>
          </p:nvPr>
        </p:nvGraphicFramePr>
        <p:xfrm>
          <a:off x="2284114" y="6006236"/>
          <a:ext cx="4876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7" name="Equation" r:id="rId6" imgW="2438400" imgH="228600" progId="Equation.3">
                  <p:embed/>
                </p:oleObj>
              </mc:Choice>
              <mc:Fallback>
                <p:oleObj name="Equation" r:id="rId6" imgW="2438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114" y="6006236"/>
                        <a:ext cx="4876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0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Pitanja za proveru znanja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Konjunkcija i </a:t>
            </a:r>
            <a:r>
              <a:rPr lang="en-US" smtClean="0"/>
              <a:t>disjunkcija, minterm i maksterm</a:t>
            </a:r>
          </a:p>
          <a:p>
            <a:endParaRPr lang="en-US"/>
          </a:p>
          <a:p>
            <a:r>
              <a:rPr lang="en-US"/>
              <a:t>Potpuna disjunktivna i potpuna konjuktivna </a:t>
            </a:r>
            <a:r>
              <a:rPr lang="en-US" smtClean="0"/>
              <a:t>forma</a:t>
            </a:r>
          </a:p>
          <a:p>
            <a:endParaRPr lang="en-US"/>
          </a:p>
          <a:p>
            <a:r>
              <a:rPr lang="en-US"/>
              <a:t>Algebarski metod za minimizaciju logičkih </a:t>
            </a:r>
            <a:r>
              <a:rPr lang="en-US" smtClean="0"/>
              <a:t>funkcija</a:t>
            </a:r>
          </a:p>
          <a:p>
            <a:endParaRPr lang="en-US"/>
          </a:p>
          <a:p>
            <a:r>
              <a:rPr lang="en-US"/>
              <a:t>Sinteza kola za aritmetičko </a:t>
            </a:r>
            <a:r>
              <a:rPr lang="en-US" smtClean="0"/>
              <a:t>sabiranje</a:t>
            </a:r>
          </a:p>
          <a:p>
            <a:endParaRPr lang="en-US"/>
          </a:p>
          <a:p>
            <a:r>
              <a:rPr lang="en-US"/>
              <a:t>Sinteza memorijskih </a:t>
            </a:r>
            <a:r>
              <a:rPr lang="en-US" smtClean="0"/>
              <a:t>kola</a:t>
            </a:r>
            <a:endParaRPr lang="en-US"/>
          </a:p>
          <a:p>
            <a:endParaRPr lang="en-US"/>
          </a:p>
          <a:p>
            <a:r>
              <a:rPr lang="en-US"/>
              <a:t>Standardni tablični metod za minimizaciju logičkih </a:t>
            </a:r>
            <a:r>
              <a:rPr lang="en-US" smtClean="0"/>
              <a:t>funkcija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DB1FE50-2223-4EBA-97FA-364FD51D1B4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4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latkovic Template">
  <a:themeElements>
    <a:clrScheme name="IS Presentation Template[2] 15">
      <a:dk1>
        <a:srgbClr val="000099"/>
      </a:dk1>
      <a:lt1>
        <a:srgbClr val="FFFFFF"/>
      </a:lt1>
      <a:dk2>
        <a:srgbClr val="000099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82"/>
      </a:accent4>
      <a:accent5>
        <a:srgbClr val="CAE2FF"/>
      </a:accent5>
      <a:accent6>
        <a:srgbClr val="B9B9E7"/>
      </a:accent6>
      <a:hlink>
        <a:srgbClr val="4D4D4D"/>
      </a:hlink>
      <a:folHlink>
        <a:srgbClr val="4D4D4D"/>
      </a:folHlink>
    </a:clrScheme>
    <a:fontScheme name="IS Presentation Template[2]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S Presentation Template[2]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S Presentation Template[2] 13">
        <a:dk1>
          <a:srgbClr val="0033CC"/>
        </a:dk1>
        <a:lt1>
          <a:srgbClr val="FFFFFF"/>
        </a:lt1>
        <a:dk2>
          <a:srgbClr val="0033CC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2AAE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14">
        <a:dk1>
          <a:srgbClr val="000099"/>
        </a:dk1>
        <a:lt1>
          <a:srgbClr val="FFFFFF"/>
        </a:lt1>
        <a:dk2>
          <a:srgbClr val="0000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82"/>
        </a:accent4>
        <a:accent5>
          <a:srgbClr val="CAE2FF"/>
        </a:accent5>
        <a:accent6>
          <a:srgbClr val="B9B9E7"/>
        </a:accent6>
        <a:hlink>
          <a:srgbClr val="FF0000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S Presentation Template[2] 15">
        <a:dk1>
          <a:srgbClr val="000099"/>
        </a:dk1>
        <a:lt1>
          <a:srgbClr val="FFFFFF"/>
        </a:lt1>
        <a:dk2>
          <a:srgbClr val="0000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82"/>
        </a:accent4>
        <a:accent5>
          <a:srgbClr val="CAE2FF"/>
        </a:accent5>
        <a:accent6>
          <a:srgbClr val="B9B9E7"/>
        </a:accent6>
        <a:hlink>
          <a:srgbClr val="4D4D4D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51C5DF96-145A-475F-8627-3EDA787748F1}" vid="{50BB0522-CB53-4C52-AFA4-C52E4906DEB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Zlatkovic Template 4_3</Template>
  <TotalTime>369</TotalTime>
  <Words>451</Words>
  <Application>Microsoft Office PowerPoint</Application>
  <PresentationFormat>On-screen Show (4:3)</PresentationFormat>
  <Paragraphs>199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Cambria Math</vt:lpstr>
      <vt:lpstr>Tahoma</vt:lpstr>
      <vt:lpstr>Zlatkovic Template</vt:lpstr>
      <vt:lpstr>Equation</vt:lpstr>
      <vt:lpstr>RAČUNARSKA TEHNIKA  Aritmetičke osnove računara</vt:lpstr>
      <vt:lpstr>Konjunkcija i disjunkcija</vt:lpstr>
      <vt:lpstr>Konjunkcija i disjunkcija – PKNF i PDNF</vt:lpstr>
      <vt:lpstr>Konjunkcija i disjunkcija – PKNF i PDNF</vt:lpstr>
      <vt:lpstr>Minimalna forma funkcije</vt:lpstr>
      <vt:lpstr>Sinteza kola za aritmetičko sabiranje</vt:lpstr>
      <vt:lpstr>Sinteza memorijskih kola – RS flipflop</vt:lpstr>
      <vt:lpstr>Standardni tablični metod za minimizaciju</vt:lpstr>
      <vt:lpstr>Pitanja za proveru znanja</vt:lpstr>
    </vt:vector>
  </TitlesOfParts>
  <Company>Philip Morris International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RAČUNARSKA TEHNIKA  Aritmetičke osnove računara</dc:title>
  <dc:creator>Zlatkovic, Vladimir</dc:creator>
  <cp:lastModifiedBy>Vladimir Zlatkovic</cp:lastModifiedBy>
  <cp:revision>288</cp:revision>
  <dcterms:created xsi:type="dcterms:W3CDTF">2013-10-04T07:23:52Z</dcterms:created>
  <dcterms:modified xsi:type="dcterms:W3CDTF">2013-10-17T09:18:28Z</dcterms:modified>
</cp:coreProperties>
</file>